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4/29/2019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fa.wikipedia.org/wiki/%DA%AF%D8%A7%D8%B2_%DA%A9%D8%A7%D9%85%D9%84" TargetMode="External"/><Relationship Id="rId2" Type="http://schemas.openxmlformats.org/officeDocument/2006/relationships/hyperlink" Target="https://fa.wikipedia.org/wiki/%D9%85%D8%AA%D8%B1_%D9%85%DA%A9%D8%B9%D8%A8" TargetMode="External"/><Relationship Id="rId1" Type="http://schemas.openxmlformats.org/officeDocument/2006/relationships/slideLayout" Target="../slideLayouts/slideLayout7.xml"/><Relationship Id="rId4" Type="http://schemas.openxmlformats.org/officeDocument/2006/relationships/hyperlink" Target="https://fa.wikipedia.org/wiki/%D9%81%D8%B4%D8%A7%D8%B1_%D8%A8%D8%AE%D8%A7%D8%B1_%D8%A7%D8%B4%D8%A8%D8%A7%D8%B9"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fa.wikipedia.org/wiki/%D8%B1%D8%B7%D9%88%D8%A8%D8%AA_%D9%86%D8%B3%D8%A8%DB%8C_%D9%87%D9%88%D8%A7" TargetMode="External"/><Relationship Id="rId7" Type="http://schemas.openxmlformats.org/officeDocument/2006/relationships/hyperlink" Target="https://fa.wikipedia.org/wiki/%D8%AF%D9%85%D8%A7" TargetMode="External"/><Relationship Id="rId2" Type="http://schemas.openxmlformats.org/officeDocument/2006/relationships/hyperlink" Target="https://fa.wikipedia.org/w/index.php?title=%D8%B1%D8%B7%D9%88%D8%A8%D8%AA_%D9%85%D8%B7%D9%84%D9%82_%D9%87%D9%88%D8%A7&amp;action=edit&amp;redlink=1" TargetMode="External"/><Relationship Id="rId1" Type="http://schemas.openxmlformats.org/officeDocument/2006/relationships/slideLayout" Target="../slideLayouts/slideLayout7.xml"/><Relationship Id="rId6" Type="http://schemas.openxmlformats.org/officeDocument/2006/relationships/hyperlink" Target="https://fa.wikipedia.org/wiki/%D8%B1%D8%B7%D9%88%D8%A8%D8%AA_%D9%86%D8%B3%D8%A8%DB%8C" TargetMode="External"/><Relationship Id="rId5" Type="http://schemas.openxmlformats.org/officeDocument/2006/relationships/hyperlink" Target="https://fa.wikipedia.org/wiki/%D9%87%D9%88%D8%A7" TargetMode="External"/><Relationship Id="rId4" Type="http://schemas.openxmlformats.org/officeDocument/2006/relationships/hyperlink" Target="https://fa.wikipedia.org/w/index.php?title=%D8%B1%D8%B7%D9%88%D8%A8%D8%AA_%D9%85%D8%B7%D9%84%D9%82&amp;action=edit&amp;redlink=1" TargetMode="Externa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7237" y="1622736"/>
            <a:ext cx="8915399" cy="991673"/>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fa-IR"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
            </a:r>
            <a:br>
              <a:rPr lang="fa-IR"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br>
            <a:r>
              <a:rPr lang="fa-IR"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
            </a:r>
            <a:br>
              <a:rPr lang="fa-IR"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br>
            <a:r>
              <a:rPr lang="fa-IR" sz="67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بسم االله الرحمن الرحیم </a:t>
            </a:r>
            <a:endParaRPr lang="fa-IR"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5195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83501" y="3238617"/>
            <a:ext cx="4073688" cy="3394740"/>
          </a:xfrm>
          <a:prstGeom prst="rect">
            <a:avLst/>
          </a:prstGeom>
        </p:spPr>
      </p:pic>
      <p:sp>
        <p:nvSpPr>
          <p:cNvPr id="3" name="Rectangle 2"/>
          <p:cNvSpPr/>
          <p:nvPr/>
        </p:nvSpPr>
        <p:spPr>
          <a:xfrm>
            <a:off x="1957589" y="191629"/>
            <a:ext cx="9865217" cy="3046988"/>
          </a:xfrm>
          <a:prstGeom prst="rect">
            <a:avLst/>
          </a:prstGeom>
        </p:spPr>
        <p:txBody>
          <a:bodyPr wrap="square">
            <a:spAutoFit/>
          </a:bodyPr>
          <a:lstStyle/>
          <a:p>
            <a:pPr algn="r"/>
            <a:r>
              <a:rPr lang="fa-IR" sz="2400" dirty="0">
                <a:solidFill>
                  <a:srgbClr val="FF0000"/>
                </a:solidFill>
                <a:latin typeface="Arial" panose="020B0604020202020204" pitchFamily="34" charset="0"/>
                <a:cs typeface="Arial" panose="020B0604020202020204" pitchFamily="34" charset="0"/>
              </a:rPr>
              <a:t>رطوبت، عامل مخرب </a:t>
            </a:r>
            <a:r>
              <a:rPr lang="fa-IR" sz="2400" dirty="0" smtClean="0">
                <a:solidFill>
                  <a:srgbClr val="FF0000"/>
                </a:solidFill>
                <a:latin typeface="Arial" panose="020B0604020202020204" pitchFamily="34" charset="0"/>
                <a:cs typeface="Arial" panose="020B0604020202020204" pitchFamily="34" charset="0"/>
              </a:rPr>
              <a:t>خانه</a:t>
            </a:r>
          </a:p>
          <a:p>
            <a:pPr algn="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سطوح بالاي رطوبت باعث ايجاد و افزايش رشد باكتري‌ها، قارچ‌ها و ميكروب‌ها در محيط مي‌شود كه براي سلامتي افراد خانواده بسيار مضر است.</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رطوبت و نم، گرم كردن فضاي خانه را دشوار مي‌كند و سلامت شما و فرزندان‌تان را به خطر مي‌اندازد.</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نمناك بودن خانه، باعث خرابي و پوسيدگي وسايل و لوازم پارچه‌اي و چوبي مي‌شود و اصولا زندگي در محيط خانه را سخت و دشوار مي‌كند.</a:t>
            </a:r>
          </a:p>
        </p:txBody>
      </p:sp>
    </p:spTree>
    <p:extLst>
      <p:ext uri="{BB962C8B-B14F-4D97-AF65-F5344CB8AC3E}">
        <p14:creationId xmlns:p14="http://schemas.microsoft.com/office/powerpoint/2010/main" val="415900766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288696" y="710488"/>
            <a:ext cx="4903304" cy="800219"/>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اثرات رطوبت زیاد هوا بر سلامتی شما</a:t>
            </a:r>
            <a:endParaRPr kumimoji="0" lang="fa-IR"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3"/>
          <p:cNvSpPr>
            <a:spLocks noChangeArrowheads="1"/>
          </p:cNvSpPr>
          <p:nvPr/>
        </p:nvSpPr>
        <p:spPr bwMode="auto">
          <a:xfrm>
            <a:off x="2800773" y="1563454"/>
            <a:ext cx="939122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sz="2400" i="0" u="none" strike="noStrike" cap="none" normalizeH="0" baseline="0" dirty="0" smtClean="0">
                <a:ln>
                  <a:noFill/>
                </a:ln>
                <a:effectLst/>
                <a:latin typeface="Arial" panose="020B0604020202020204" pitchFamily="34" charset="0"/>
                <a:cs typeface="Arial" panose="020B0604020202020204" pitchFamily="34" charset="0"/>
              </a:rPr>
              <a:t>هر چه قدر رطوبت هوا زیاد شود، بیشتر احساس گرما می کنیم و به همان نسبت بدن کار بیشتری برای خنک کردن خود انجام می دهد. هنگامی که تعریق برای خنک کردن بدن کافی نباشد و دمای بدن بالا برود، موجب می شود که  آب و مواد شیمیایی مورد نیاز بدن از دست بروند و عدم تعادل مواد شیمیایی در بدن رخ دهد</a:t>
            </a:r>
            <a:endParaRPr kumimoji="0" lang="fa-IR" sz="2400" i="0" u="none" strike="noStrike" cap="none" normalizeH="0" baseline="0" dirty="0" smtClean="0">
              <a:ln>
                <a:noFill/>
              </a:ln>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400" i="0" u="none" strike="noStrike" cap="none" normalizeH="0" baseline="0" dirty="0" smtClean="0">
                <a:ln>
                  <a:noFill/>
                </a:ln>
                <a:effectLst/>
                <a:latin typeface="Arial" panose="020B0604020202020204" pitchFamily="34" charset="0"/>
                <a:cs typeface="Arial" panose="020B0604020202020204" pitchFamily="34" charset="0"/>
              </a:rPr>
              <a:t>.</a:t>
            </a:r>
            <a:endParaRPr kumimoji="0" lang="fa-IR" sz="4000" i="0" u="none" strike="noStrike" cap="none" normalizeH="0" baseline="0" dirty="0" smtClean="0">
              <a:ln>
                <a:noFill/>
              </a:ln>
              <a:effectLst/>
              <a:latin typeface="Arial" panose="020B0604020202020204" pitchFamily="34" charset="0"/>
            </a:endParaRPr>
          </a:p>
        </p:txBody>
      </p:sp>
      <p:sp>
        <p:nvSpPr>
          <p:cNvPr id="5" name="Rectangle 4"/>
          <p:cNvSpPr/>
          <p:nvPr/>
        </p:nvSpPr>
        <p:spPr>
          <a:xfrm>
            <a:off x="4043966" y="3111718"/>
            <a:ext cx="7972023"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r>
              <a:rPr lang="fa-IR" sz="3600" b="1" dirty="0">
                <a:latin typeface="Arial" panose="020B0604020202020204" pitchFamily="34" charset="0"/>
                <a:cs typeface="Arial" panose="020B0604020202020204" pitchFamily="34" charset="0"/>
              </a:rPr>
              <a:t>احساس گرما در هوای مرطوب</a:t>
            </a:r>
          </a:p>
          <a:p>
            <a:pPr algn="r"/>
            <a:r>
              <a:rPr lang="fa-IR" sz="2000" dirty="0">
                <a:latin typeface="Arial" panose="020B0604020202020204" pitchFamily="34" charset="0"/>
                <a:cs typeface="Arial" panose="020B0604020202020204" pitchFamily="34" charset="0"/>
              </a:rPr>
              <a:t>رطوبت هوا باعث گرم شدن بدن می گردد.</a:t>
            </a:r>
          </a:p>
          <a:p>
            <a:pPr algn="r"/>
            <a:r>
              <a:rPr lang="fa-IR" sz="2000" dirty="0">
                <a:latin typeface="Arial" panose="020B0604020202020204" pitchFamily="34" charset="0"/>
                <a:cs typeface="Arial" panose="020B0604020202020204" pitchFamily="34" charset="0"/>
              </a:rPr>
              <a:t>هنگامی که قطرات رطوبت هوا زیاد است، احساس گرمای بیشتری می کنید.</a:t>
            </a:r>
          </a:p>
          <a:p>
            <a:pPr algn="r"/>
            <a:r>
              <a:rPr lang="fa-IR" sz="2000" dirty="0">
                <a:latin typeface="Arial" panose="020B0604020202020204" pitchFamily="34" charset="0"/>
                <a:cs typeface="Arial" panose="020B0604020202020204" pitchFamily="34" charset="0"/>
              </a:rPr>
              <a:t>پوست، به طور مداوم رطوبت خود را از دست می دهد (با تبخیر عرق). مقدار از دست دادن رطوبت پوست، برابر مقدار بخار آب موجود در هوا می باشد.</a:t>
            </a:r>
          </a:p>
          <a:p>
            <a:pPr algn="r"/>
            <a:r>
              <a:rPr lang="fa-IR" sz="2000" dirty="0">
                <a:latin typeface="Arial" panose="020B0604020202020204" pitchFamily="34" charset="0"/>
                <a:cs typeface="Arial" panose="020B0604020202020204" pitchFamily="34" charset="0"/>
              </a:rPr>
              <a:t>به همین خاطر مناطق گرم صحرایی نسبت به مناطق مرطوب، توانایی زیادی در خنک کردن بدن دارا می باشند.</a:t>
            </a:r>
          </a:p>
          <a:p>
            <a:pPr algn="r"/>
            <a:r>
              <a:rPr lang="fa-IR" sz="2000" dirty="0">
                <a:latin typeface="Arial" panose="020B0604020202020204" pitchFamily="34" charset="0"/>
                <a:cs typeface="Arial" panose="020B0604020202020204" pitchFamily="34" charset="0"/>
              </a:rPr>
              <a:t>یکی از دلایل اینکه گرمای هوا غیرقابل تحمل می شود، این است که رطوبت هوا بالا می رود. برای مثال فرض کنید رطوبت نسبی هوا 30 درصد و درجه حرارت 95 درجه می باشد، اما اگر رطوبت به 65 درصد برسد، درجه حرارت 95 درجه به نظر 117 درجه می شود</a:t>
            </a:r>
            <a:endParaRPr lang="fa-IR" sz="2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2062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37138" y="294660"/>
            <a:ext cx="9182637" cy="2862322"/>
          </a:xfrm>
          <a:prstGeom prst="rect">
            <a:avLst/>
          </a:prstGeom>
        </p:spPr>
        <p:txBody>
          <a:bodyPr wrap="square">
            <a:spAutoFit/>
          </a:bodyPr>
          <a:lstStyle/>
          <a:p>
            <a:pPr algn="r"/>
            <a:r>
              <a:rPr lang="fa-IR" sz="36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نحوه اندازه گیری رطوبت نسبی هوا </a:t>
            </a:r>
            <a:r>
              <a:rPr lang="fa-IR" sz="3600" b="1"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a:t>
            </a:r>
          </a:p>
          <a:p>
            <a:pPr algn="r"/>
            <a:r>
              <a:rPr lang="fa-IR" sz="4000" dirty="0" smtClean="0">
                <a:latin typeface="Arial" panose="020B0604020202020204" pitchFamily="34" charset="0"/>
                <a:cs typeface="Arial" panose="020B0604020202020204" pitchFamily="34" charset="0"/>
              </a:rPr>
              <a:t> </a:t>
            </a:r>
            <a:endParaRPr lang="fa-IR" sz="4000" dirty="0">
              <a:latin typeface="Arial" panose="020B0604020202020204" pitchFamily="34" charset="0"/>
              <a:cs typeface="Arial" panose="020B0604020202020204" pitchFamily="34" charset="0"/>
            </a:endParaRPr>
          </a:p>
          <a:p>
            <a:pPr algn="r"/>
            <a:r>
              <a:rPr lang="fa-IR" sz="2000" dirty="0">
                <a:latin typeface="Arial" panose="020B0604020202020204" pitchFamily="34" charset="0"/>
                <a:cs typeface="Arial" panose="020B0604020202020204" pitchFamily="34" charset="0"/>
              </a:rPr>
              <a:t>هوای اتمسفری مخلوطی از گاز های مختلف ، بخار آب و آلاینده های متعددی است . صرف نظر از آلاینده ها که از یک محل به محل دیگر بسیار متفاوت است ، ترکیب هوای خشک نسبتا ثابت بوده و با توجه به زمان ، مکان و ارتفاع ، مختصری تغییر می یابد در عمل هوا مخلوطی از هوای خشک و بخار آب است . مقدار بخار آب ممکن است از صفر تا مقدار حداکثری که تابع دما و فشار مخلوط است ، تغییر یابد . میزان بخار آب موجود در هوا به عنوان رطوبت شناخته شده است .</a:t>
            </a:r>
          </a:p>
        </p:txBody>
      </p:sp>
      <p:pic>
        <p:nvPicPr>
          <p:cNvPr id="6" name="Picture 5"/>
          <p:cNvPicPr>
            <a:picLocks noChangeAspect="1"/>
          </p:cNvPicPr>
          <p:nvPr/>
        </p:nvPicPr>
        <p:blipFill>
          <a:blip r:embed="rId2"/>
          <a:stretch>
            <a:fillRect/>
          </a:stretch>
        </p:blipFill>
        <p:spPr>
          <a:xfrm>
            <a:off x="2408348" y="3418133"/>
            <a:ext cx="3348507" cy="2929944"/>
          </a:xfrm>
          <a:prstGeom prst="rect">
            <a:avLst/>
          </a:prstGeom>
        </p:spPr>
      </p:pic>
    </p:spTree>
    <p:extLst>
      <p:ext uri="{BB962C8B-B14F-4D97-AF65-F5344CB8AC3E}">
        <p14:creationId xmlns:p14="http://schemas.microsoft.com/office/powerpoint/2010/main" val="199552022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31831" y="54434"/>
            <a:ext cx="10260169" cy="3293209"/>
          </a:xfrm>
          <a:prstGeom prst="rect">
            <a:avLst/>
          </a:prstGeom>
        </p:spPr>
        <p:txBody>
          <a:bodyPr wrap="square">
            <a:spAutoFit/>
          </a:bodyPr>
          <a:lstStyle/>
          <a:p>
            <a:pPr algn="r"/>
            <a:r>
              <a:rPr lang="fa-IR" sz="32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تأثير جنگل در رطوبت و باران</a:t>
            </a:r>
          </a:p>
          <a:p>
            <a:pPr algn="r"/>
            <a:endParaRPr lang="fa-IR" sz="1600" dirty="0"/>
          </a:p>
          <a:p>
            <a:pPr algn="just" rtl="1"/>
            <a:r>
              <a:rPr lang="fa-IR" sz="1600" dirty="0"/>
              <a:t> </a:t>
            </a:r>
            <a:r>
              <a:rPr lang="fa-IR" sz="2000" dirty="0" smtClean="0">
                <a:latin typeface="Arial" panose="020B0604020202020204" pitchFamily="34" charset="0"/>
                <a:cs typeface="Arial" panose="020B0604020202020204" pitchFamily="34" charset="0"/>
              </a:rPr>
              <a:t>جنگل </a:t>
            </a:r>
            <a:r>
              <a:rPr lang="fa-IR" sz="2000" dirty="0">
                <a:latin typeface="Arial" panose="020B0604020202020204" pitchFamily="34" charset="0"/>
                <a:cs typeface="Arial" panose="020B0604020202020204" pitchFamily="34" charset="0"/>
              </a:rPr>
              <a:t>در هر کشورى از عوامل تعديل‌کننده آب و هوا و جلب بخار آب و توليد باران مى‌باشد وجود مقدار زيادى درخت و نباتات در آب و هواى محل تأثير مى‌بخشد، حد متوسط درجه حرارت در نقاط جنگلى تنزل مى‌کند و گرماى تابستان</a:t>
            </a:r>
          </a:p>
          <a:p>
            <a:pPr algn="just" rtl="1"/>
            <a:r>
              <a:rPr lang="fa-IR" sz="2000" dirty="0" smtClean="0">
                <a:latin typeface="Arial" panose="020B0604020202020204" pitchFamily="34" charset="0"/>
                <a:cs typeface="Arial" panose="020B0604020202020204" pitchFamily="34" charset="0"/>
              </a:rPr>
              <a:t>کمتر </a:t>
            </a:r>
            <a:r>
              <a:rPr lang="fa-IR" sz="2000" dirty="0">
                <a:latin typeface="Arial" panose="020B0604020202020204" pitchFamily="34" charset="0"/>
                <a:cs typeface="Arial" panose="020B0604020202020204" pitchFamily="34" charset="0"/>
              </a:rPr>
              <a:t>است. تأثير جنگل نه تنها از اين نظر است که مانع تابش نور آفتاب بر روى زمين همچنين مانع تشعشع حرارت مى‌شود بلکه جنگل چون مقدار زيادى رطوبت وارد هوا مى‌سازد اين رطوبت مقدارى از حرارت را جذب مى‌کند </a:t>
            </a:r>
            <a:r>
              <a:rPr lang="fa-IR" sz="2000" dirty="0" smtClean="0">
                <a:latin typeface="Arial" panose="020B0604020202020204" pitchFamily="34" charset="0"/>
                <a:cs typeface="Arial" panose="020B0604020202020204" pitchFamily="34" charset="0"/>
              </a:rPr>
              <a:t>در نتيجه </a:t>
            </a:r>
            <a:r>
              <a:rPr lang="fa-IR" sz="2000" dirty="0">
                <a:latin typeface="Arial" panose="020B0604020202020204" pitchFamily="34" charset="0"/>
                <a:cs typeface="Arial" panose="020B0604020202020204" pitchFamily="34" charset="0"/>
              </a:rPr>
              <a:t>شدت گرما را کاهش مى‌دهد.</a:t>
            </a:r>
          </a:p>
          <a:p>
            <a:pPr algn="just" rtl="1"/>
            <a:r>
              <a:rPr lang="fa-IR" sz="2000" dirty="0" smtClean="0">
                <a:latin typeface="Arial" panose="020B0604020202020204" pitchFamily="34" charset="0"/>
                <a:cs typeface="Arial" panose="020B0604020202020204" pitchFamily="34" charset="0"/>
              </a:rPr>
              <a:t>بر </a:t>
            </a:r>
            <a:r>
              <a:rPr lang="fa-IR" sz="2000" dirty="0">
                <a:latin typeface="Arial" panose="020B0604020202020204" pitchFamily="34" charset="0"/>
                <a:cs typeface="Arial" panose="020B0604020202020204" pitchFamily="34" charset="0"/>
              </a:rPr>
              <a:t>اساس بررسى‌هائى که به‌عمل آمده تأثير وجود جنگل در درجه حرارت تا ارتفاع ۱۵۰۰ متر محسوس است خصوصاً جنگل‌هاى کوهستانى در افزايش ميزان باران تأثير مهمى دارند و اين بدان علت است که در نتيجه تنزل </a:t>
            </a:r>
            <a:r>
              <a:rPr lang="fa-IR" sz="2000" dirty="0" smtClean="0">
                <a:latin typeface="Arial" panose="020B0604020202020204" pitchFamily="34" charset="0"/>
                <a:cs typeface="Arial" panose="020B0604020202020204" pitchFamily="34" charset="0"/>
              </a:rPr>
              <a:t>درجهت حرارت </a:t>
            </a:r>
            <a:r>
              <a:rPr lang="fa-IR" sz="2000" dirty="0">
                <a:latin typeface="Arial" panose="020B0604020202020204" pitchFamily="34" charset="0"/>
                <a:cs typeface="Arial" panose="020B0604020202020204" pitchFamily="34" charset="0"/>
              </a:rPr>
              <a:t>ابرهاى مرطوب زودتر اشباع شده و به‌سرعت تبديل به باران مى‌شوند.</a:t>
            </a:r>
          </a:p>
        </p:txBody>
      </p:sp>
      <p:pic>
        <p:nvPicPr>
          <p:cNvPr id="4" name="Picture 3"/>
          <p:cNvPicPr>
            <a:picLocks noChangeAspect="1"/>
          </p:cNvPicPr>
          <p:nvPr/>
        </p:nvPicPr>
        <p:blipFill>
          <a:blip r:embed="rId2"/>
          <a:stretch>
            <a:fillRect/>
          </a:stretch>
        </p:blipFill>
        <p:spPr>
          <a:xfrm>
            <a:off x="602891" y="3232598"/>
            <a:ext cx="5398663" cy="3625402"/>
          </a:xfrm>
          <a:prstGeom prst="rect">
            <a:avLst/>
          </a:prstGeom>
        </p:spPr>
      </p:pic>
    </p:spTree>
    <p:extLst>
      <p:ext uri="{BB962C8B-B14F-4D97-AF65-F5344CB8AC3E}">
        <p14:creationId xmlns:p14="http://schemas.microsoft.com/office/powerpoint/2010/main" val="42423717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6677" y="257578"/>
            <a:ext cx="10354614" cy="5755422"/>
          </a:xfrm>
          <a:prstGeom prst="rect">
            <a:avLst/>
          </a:prstGeom>
        </p:spPr>
        <p:txBody>
          <a:bodyPr wrap="square">
            <a:spAutoFit/>
          </a:bodyPr>
          <a:lstStyle/>
          <a:p>
            <a:pPr algn="r" rtl="1"/>
            <a:r>
              <a:rPr lang="fa-IR" sz="3200" b="1" dirty="0">
                <a:latin typeface="Arial" panose="020B0604020202020204" pitchFamily="34" charset="0"/>
                <a:cs typeface="Arial" panose="020B0604020202020204" pitchFamily="34" charset="0"/>
              </a:rPr>
              <a:t>متغیرهای هوای </a:t>
            </a:r>
            <a:r>
              <a:rPr lang="fa-IR" sz="3200" b="1" dirty="0" smtClean="0">
                <a:latin typeface="Arial" panose="020B0604020202020204" pitchFamily="34" charset="0"/>
                <a:cs typeface="Arial" panose="020B0604020202020204" pitchFamily="34" charset="0"/>
              </a:rPr>
              <a:t>مرطوب</a:t>
            </a:r>
          </a:p>
          <a:p>
            <a:pPr algn="r" rtl="1"/>
            <a:endParaRPr lang="fa-IR" sz="3200" b="1" dirty="0" smtClean="0">
              <a:latin typeface="Arial" panose="020B0604020202020204" pitchFamily="34" charset="0"/>
              <a:cs typeface="Arial" panose="020B0604020202020204" pitchFamily="34" charset="0"/>
            </a:endParaRPr>
          </a:p>
          <a:p>
            <a:pPr algn="r" rtl="1"/>
            <a:r>
              <a:rPr lang="fa-IR" sz="3200" b="1" dirty="0" smtClean="0">
                <a:latin typeface="Arial" panose="020B0604020202020204" pitchFamily="34" charset="0"/>
                <a:cs typeface="Arial" panose="020B0604020202020204" pitchFamily="34" charset="0"/>
              </a:rPr>
              <a:t> </a:t>
            </a:r>
            <a:r>
              <a:rPr lang="fa-IR" sz="2800" b="1" dirty="0" smtClean="0">
                <a:solidFill>
                  <a:srgbClr val="C00000"/>
                </a:solidFill>
                <a:latin typeface="Arial" panose="020B0604020202020204" pitchFamily="34" charset="0"/>
                <a:cs typeface="Arial" panose="020B0604020202020204" pitchFamily="34" charset="0"/>
              </a:rPr>
              <a:t>رطوبت مطلق</a:t>
            </a:r>
          </a:p>
          <a:p>
            <a:pPr algn="r" rtl="1"/>
            <a:r>
              <a:rPr lang="fa-IR" dirty="0" smtClean="0"/>
              <a:t>مقدار </a:t>
            </a:r>
            <a:r>
              <a:rPr lang="fa-IR" dirty="0"/>
              <a:t>بخار آب موجود در واحد حجم از هوا را رطوبت مطلق می‌گویند. واحد آن گرم بر </a:t>
            </a:r>
            <a:r>
              <a:rPr lang="fa-IR" dirty="0">
                <a:hlinkClick r:id="rId2" tooltip="متر مکعب"/>
              </a:rPr>
              <a:t>متر مکعب</a:t>
            </a:r>
            <a:r>
              <a:rPr lang="fa-IR" dirty="0"/>
              <a:t> یا میلی‌گرم در لیتر است. </a:t>
            </a:r>
          </a:p>
          <a:p>
            <a:pPr algn="r" rtl="1"/>
            <a:r>
              <a:rPr lang="fa-IR" dirty="0"/>
              <a:t>در حالت کلی هوای خشک را </a:t>
            </a:r>
            <a:r>
              <a:rPr lang="fa-IR" dirty="0">
                <a:hlinkClick r:id="rId3" tooltip="گاز کامل"/>
              </a:rPr>
              <a:t>گاز کامل</a:t>
            </a:r>
            <a:r>
              <a:rPr lang="fa-IR" dirty="0"/>
              <a:t> در نظر می‌گیریم و از قانون عمومی گازهای کامل pv = RT استفاده می‌کنیم. وزن یک متر مکعب هوا ۱۲۹۳ گرم و چگالی بخار آب نسبت به هوا ۶۲٫۰ است</a:t>
            </a:r>
            <a:r>
              <a:rPr lang="fa-IR" dirty="0" smtClean="0"/>
              <a:t>.</a:t>
            </a:r>
          </a:p>
          <a:p>
            <a:pPr algn="r" rtl="1"/>
            <a:r>
              <a:rPr lang="fa-IR" dirty="0" smtClean="0"/>
              <a:t> </a:t>
            </a:r>
            <a:endParaRPr lang="fa-IR" dirty="0"/>
          </a:p>
          <a:p>
            <a:pPr algn="r" rtl="1"/>
            <a:r>
              <a:rPr lang="fa-IR" sz="2800" b="1" dirty="0">
                <a:solidFill>
                  <a:srgbClr val="C00000"/>
                </a:solidFill>
                <a:latin typeface="Arial" panose="020B0604020202020204" pitchFamily="34" charset="0"/>
                <a:cs typeface="Arial" panose="020B0604020202020204" pitchFamily="34" charset="0"/>
              </a:rPr>
              <a:t>رطوبت </a:t>
            </a:r>
            <a:r>
              <a:rPr lang="fa-IR" sz="2800" b="1" dirty="0" smtClean="0">
                <a:solidFill>
                  <a:srgbClr val="C00000"/>
                </a:solidFill>
                <a:latin typeface="Arial" panose="020B0604020202020204" pitchFamily="34" charset="0"/>
                <a:cs typeface="Arial" panose="020B0604020202020204" pitchFamily="34" charset="0"/>
              </a:rPr>
              <a:t>اشباع</a:t>
            </a:r>
          </a:p>
          <a:p>
            <a:pPr algn="r" rtl="1"/>
            <a:r>
              <a:rPr lang="fa-IR" dirty="0" smtClean="0"/>
              <a:t>اگر </a:t>
            </a:r>
            <a:r>
              <a:rPr lang="fa-IR" dirty="0"/>
              <a:t>مقدار حداکثر بخار آب در دمای ثابتی وارد هوا شود، گویند هوا در این درجه حرارت از بخار آب اشباع شده و دارای رطوبت اشباع می‌باشد: فشار یا کشش بخار آب را در این حالت </a:t>
            </a:r>
            <a:r>
              <a:rPr lang="fa-IR" dirty="0">
                <a:hlinkClick r:id="rId4" tooltip="فشار بخار اشباع"/>
              </a:rPr>
              <a:t>فشار بخار اشباع</a:t>
            </a:r>
            <a:r>
              <a:rPr lang="fa-IR" dirty="0"/>
              <a:t> شده در درجه حرارت مزبور می‌نامند. </a:t>
            </a:r>
            <a:endParaRPr lang="fa-IR" dirty="0" smtClean="0"/>
          </a:p>
          <a:p>
            <a:pPr algn="r" rtl="1"/>
            <a:endParaRPr lang="fa-IR" dirty="0"/>
          </a:p>
          <a:p>
            <a:pPr algn="r" rtl="1"/>
            <a:r>
              <a:rPr lang="fa-IR" sz="2800" b="1" dirty="0">
                <a:solidFill>
                  <a:srgbClr val="C00000"/>
                </a:solidFill>
                <a:latin typeface="Arial" panose="020B0604020202020204" pitchFamily="34" charset="0"/>
                <a:cs typeface="Arial" panose="020B0604020202020204" pitchFamily="34" charset="0"/>
              </a:rPr>
              <a:t>رطوبت </a:t>
            </a:r>
            <a:r>
              <a:rPr lang="fa-IR" sz="2800" b="1" dirty="0" smtClean="0">
                <a:solidFill>
                  <a:srgbClr val="C00000"/>
                </a:solidFill>
                <a:latin typeface="Arial" panose="020B0604020202020204" pitchFamily="34" charset="0"/>
                <a:cs typeface="Arial" panose="020B0604020202020204" pitchFamily="34" charset="0"/>
              </a:rPr>
              <a:t>نسبی</a:t>
            </a:r>
          </a:p>
          <a:p>
            <a:pPr algn="r" rtl="1"/>
            <a:r>
              <a:rPr lang="fa-IR" dirty="0" smtClean="0"/>
              <a:t>بنا </a:t>
            </a:r>
            <a:r>
              <a:rPr lang="fa-IR" dirty="0"/>
              <a:t>به تعریف، رطوبت نسبی، نسبت رطوبت مطلق در دمای t به رطوبت اشباع در همان دما می‌نامند. به عبارت دیگر نسبت بخار آب موجود در حجم معینی از هوا در دمای t به وزن بیشینه بخار آبی که می‌تواند در همین حجم در دمای t داشته باشد را رطوبت نسبی می‌گویند</a:t>
            </a:r>
          </a:p>
        </p:txBody>
      </p:sp>
    </p:spTree>
    <p:extLst>
      <p:ext uri="{BB962C8B-B14F-4D97-AF65-F5344CB8AC3E}">
        <p14:creationId xmlns:p14="http://schemas.microsoft.com/office/powerpoint/2010/main" val="83627070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7893" y="690737"/>
            <a:ext cx="9388698" cy="2831544"/>
          </a:xfrm>
          <a:prstGeom prst="rect">
            <a:avLst/>
          </a:prstGeom>
        </p:spPr>
        <p:txBody>
          <a:bodyPr wrap="square">
            <a:spAutoFit/>
          </a:bodyPr>
          <a:lstStyle/>
          <a:p>
            <a:pPr algn="r"/>
            <a:r>
              <a:rPr lang="fa-IR" sz="4000" dirty="0">
                <a:solidFill>
                  <a:srgbClr val="0070C0"/>
                </a:solidFill>
                <a:latin typeface="Arial" panose="020B0604020202020204" pitchFamily="34" charset="0"/>
                <a:cs typeface="Arial" panose="020B0604020202020204" pitchFamily="34" charset="0"/>
              </a:rPr>
              <a:t>رطوبت </a:t>
            </a:r>
            <a:r>
              <a:rPr lang="fa-IR" sz="4000" dirty="0" smtClean="0">
                <a:solidFill>
                  <a:srgbClr val="0070C0"/>
                </a:solidFill>
                <a:latin typeface="Arial" panose="020B0604020202020204" pitchFamily="34" charset="0"/>
                <a:cs typeface="Arial" panose="020B0604020202020204" pitchFamily="34" charset="0"/>
              </a:rPr>
              <a:t>چیست؟</a:t>
            </a:r>
            <a:endParaRPr lang="en-US" sz="4000" dirty="0" smtClean="0">
              <a:solidFill>
                <a:srgbClr val="0070C0"/>
              </a:solidFill>
              <a:latin typeface="Arial" panose="020B0604020202020204" pitchFamily="34" charset="0"/>
              <a:cs typeface="Arial" panose="020B0604020202020204" pitchFamily="34" charset="0"/>
            </a:endParaRPr>
          </a:p>
          <a:p>
            <a:pPr algn="r"/>
            <a:endParaRPr lang="fa-IR" dirty="0">
              <a:latin typeface="Arial" panose="020B0604020202020204" pitchFamily="34" charset="0"/>
              <a:cs typeface="Arial" panose="020B0604020202020204" pitchFamily="34" charset="0"/>
            </a:endParaRPr>
          </a:p>
          <a:p>
            <a:pPr algn="r"/>
            <a:r>
              <a:rPr lang="fa-IR" dirty="0">
                <a:latin typeface="Arial" panose="020B0604020202020204" pitchFamily="34" charset="0"/>
                <a:cs typeface="Arial" panose="020B0604020202020204" pitchFamily="34" charset="0"/>
              </a:rPr>
              <a:t> </a:t>
            </a:r>
            <a:r>
              <a:rPr lang="fa-IR" sz="2400" dirty="0">
                <a:latin typeface="Arial" panose="020B0604020202020204" pitchFamily="34" charset="0"/>
                <a:cs typeface="Arial" panose="020B0604020202020204" pitchFamily="34" charset="0"/>
              </a:rPr>
              <a:t>هوای بدون بخار آب را هوای خشک می‌گویند. این نوع هوا در جو وجود ندارد، حتی در جو روی بیابانها و عرضهای بالا. هوای خشک به علاوه رطوبت را هوای مرطوب می‌گویند. تبخیر که عامل مرطوب ساختن هوای خشک است، از سطح اقیانوسها و آبهای سطحی و تعرق، منبع رطوبت هوا، ایجاد ابرها و بارندگی است. حداکثر بخار آب موجود در جو 4 - 3 درصد است. میزان رطوبت را به وسیله رطوبت سنج اندازه گیری می کنند.</a:t>
            </a:r>
          </a:p>
        </p:txBody>
      </p:sp>
    </p:spTree>
    <p:extLst>
      <p:ext uri="{BB962C8B-B14F-4D97-AF65-F5344CB8AC3E}">
        <p14:creationId xmlns:p14="http://schemas.microsoft.com/office/powerpoint/2010/main" val="25125023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94783" y="433031"/>
            <a:ext cx="5638519" cy="769441"/>
          </a:xfrm>
          <a:prstGeom prst="rect">
            <a:avLst/>
          </a:prstGeom>
          <a:noFill/>
        </p:spPr>
        <p:txBody>
          <a:bodyPr wrap="square" rtlCol="1">
            <a:spAutoFit/>
          </a:bodyPr>
          <a:lstStyle/>
          <a:p>
            <a:r>
              <a:rPr lang="fa-IR" sz="4400" dirty="0" smtClean="0">
                <a:latin typeface="Arial" panose="020B0604020202020204" pitchFamily="34" charset="0"/>
                <a:cs typeface="Arial" panose="020B0604020202020204" pitchFamily="34" charset="0"/>
              </a:rPr>
              <a:t>تهیه کننده :  فرزین احمدی </a:t>
            </a:r>
            <a:endParaRPr lang="fa-IR" sz="4400" dirty="0">
              <a:latin typeface="Arial" panose="020B0604020202020204" pitchFamily="34" charset="0"/>
              <a:cs typeface="Arial" panose="020B0604020202020204" pitchFamily="34" charset="0"/>
            </a:endParaRPr>
          </a:p>
        </p:txBody>
      </p:sp>
      <p:sp>
        <p:nvSpPr>
          <p:cNvPr id="3" name="TextBox 2"/>
          <p:cNvSpPr txBox="1"/>
          <p:nvPr/>
        </p:nvSpPr>
        <p:spPr>
          <a:xfrm>
            <a:off x="3004485" y="3114261"/>
            <a:ext cx="7765267" cy="769441"/>
          </a:xfrm>
          <a:prstGeom prst="rect">
            <a:avLst/>
          </a:prstGeom>
          <a:noFill/>
        </p:spPr>
        <p:txBody>
          <a:bodyPr wrap="none" rtlCol="1">
            <a:spAutoFit/>
          </a:bodyPr>
          <a:lstStyle/>
          <a:p>
            <a:r>
              <a:rPr lang="fa-IR" sz="4400" dirty="0" smtClean="0">
                <a:latin typeface="Arial" panose="020B0604020202020204" pitchFamily="34" charset="0"/>
                <a:cs typeface="Arial" panose="020B0604020202020204" pitchFamily="34" charset="0"/>
              </a:rPr>
              <a:t>استاد مربوطه: جناب آقای  محمد قاسمیان </a:t>
            </a:r>
            <a:endParaRPr lang="fa-IR"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09250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77" y="469563"/>
            <a:ext cx="8911687" cy="3909253"/>
          </a:xfrm>
        </p:spPr>
        <p:txBody>
          <a:bodyPr>
            <a:normAutofit fontScale="90000"/>
          </a:bodyPr>
          <a:lstStyle/>
          <a:p>
            <a:pPr algn="ctr"/>
            <a:r>
              <a:rPr lang="fa-IR" sz="4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t>موضوع: </a:t>
            </a:r>
            <a:br>
              <a:rPr lang="fa-IR" sz="4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br>
            <a:r>
              <a:rPr lang="fa-IR" dirty="0" smtClean="0">
                <a:latin typeface="Arial" panose="020B0604020202020204" pitchFamily="34" charset="0"/>
                <a:cs typeface="Arial" panose="020B0604020202020204" pitchFamily="34" charset="0"/>
              </a:rPr>
              <a:t/>
            </a:r>
            <a:br>
              <a:rPr lang="fa-IR" dirty="0" smtClean="0">
                <a:latin typeface="Arial" panose="020B0604020202020204" pitchFamily="34" charset="0"/>
                <a:cs typeface="Arial" panose="020B0604020202020204" pitchFamily="34" charset="0"/>
              </a:rPr>
            </a:br>
            <a:r>
              <a:rPr lang="fa-IR" dirty="0" smtClean="0">
                <a:latin typeface="Arial" panose="020B0604020202020204" pitchFamily="34" charset="0"/>
                <a:cs typeface="Arial" panose="020B0604020202020204" pitchFamily="34" charset="0"/>
              </a:rPr>
              <a:t/>
            </a:r>
            <a:br>
              <a:rPr lang="fa-IR" dirty="0" smtClean="0">
                <a:latin typeface="Arial" panose="020B0604020202020204" pitchFamily="34" charset="0"/>
                <a:cs typeface="Arial" panose="020B0604020202020204" pitchFamily="34" charset="0"/>
              </a:rPr>
            </a:br>
            <a:r>
              <a:rPr lang="fa-IR" dirty="0" smtClean="0">
                <a:latin typeface="Arial" panose="020B0604020202020204" pitchFamily="34" charset="0"/>
                <a:cs typeface="Arial" panose="020B0604020202020204" pitchFamily="34" charset="0"/>
              </a:rPr>
              <a:t>  </a:t>
            </a:r>
            <a:r>
              <a:rPr lang="fa-IR" sz="12800" b="1" dirty="0" smtClean="0">
                <a:ln w="13462">
                  <a:solidFill>
                    <a:schemeClr val="bg1"/>
                  </a:solidFill>
                  <a:prstDash val="solid"/>
                </a:ln>
                <a:effectLst>
                  <a:outerShdw dist="38100" dir="2700000" algn="bl" rotWithShape="0">
                    <a:schemeClr val="accent5"/>
                  </a:outerShdw>
                </a:effectLst>
                <a:latin typeface="Arial" panose="020B0604020202020204" pitchFamily="34" charset="0"/>
                <a:cs typeface="Arial" panose="020B0604020202020204" pitchFamily="34" charset="0"/>
              </a:rPr>
              <a:t>رطوبت</a:t>
            </a:r>
            <a:r>
              <a:rPr lang="fa-IR" sz="6600" dirty="0" smtClean="0">
                <a:latin typeface="Arial" panose="020B0604020202020204" pitchFamily="34" charset="0"/>
                <a:cs typeface="Arial" panose="020B0604020202020204" pitchFamily="34" charset="0"/>
              </a:rPr>
              <a:t> </a:t>
            </a:r>
            <a:r>
              <a:rPr lang="fa-IR" dirty="0" smtClean="0">
                <a:latin typeface="Arial" panose="020B0604020202020204" pitchFamily="34" charset="0"/>
                <a:cs typeface="Arial" panose="020B0604020202020204" pitchFamily="34" charset="0"/>
              </a:rPr>
              <a:t/>
            </a:r>
            <a:br>
              <a:rPr lang="fa-IR" dirty="0" smtClean="0">
                <a:latin typeface="Arial" panose="020B0604020202020204" pitchFamily="34" charset="0"/>
                <a:cs typeface="Arial" panose="020B0604020202020204" pitchFamily="34" charset="0"/>
              </a:rPr>
            </a:br>
            <a:r>
              <a:rPr lang="fa-IR" dirty="0">
                <a:latin typeface="Arial" panose="020B0604020202020204" pitchFamily="34" charset="0"/>
                <a:cs typeface="Arial" panose="020B0604020202020204" pitchFamily="34" charset="0"/>
              </a:rPr>
              <a:t> </a:t>
            </a:r>
            <a:r>
              <a:rPr lang="fa-IR" dirty="0" smtClean="0">
                <a:latin typeface="Arial" panose="020B0604020202020204" pitchFamily="34" charset="0"/>
                <a:cs typeface="Arial" panose="020B0604020202020204" pitchFamily="34" charset="0"/>
              </a:rPr>
              <a:t>                                  </a:t>
            </a:r>
            <a:br>
              <a:rPr lang="fa-IR" dirty="0" smtClean="0">
                <a:latin typeface="Arial" panose="020B0604020202020204" pitchFamily="34" charset="0"/>
                <a:cs typeface="Arial" panose="020B0604020202020204" pitchFamily="34" charset="0"/>
              </a:rPr>
            </a:br>
            <a:endParaRPr lang="fa-I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43534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2452" y="365275"/>
            <a:ext cx="8577989" cy="7478970"/>
          </a:xfrm>
          <a:prstGeom prst="rect">
            <a:avLst/>
          </a:prstGeom>
          <a:noFill/>
        </p:spPr>
        <p:txBody>
          <a:bodyPr wrap="none" rtlCol="1">
            <a:spAutoFit/>
          </a:bodyPr>
          <a:lstStyle/>
          <a:p>
            <a:pPr algn="ctr"/>
            <a:r>
              <a:rPr lang="fa-IR" sz="4000" dirty="0" smtClean="0">
                <a:latin typeface="Arial" panose="020B0604020202020204" pitchFamily="34" charset="0"/>
                <a:cs typeface="Arial" panose="020B0604020202020204" pitchFamily="34" charset="0"/>
              </a:rPr>
              <a:t>فهرست :</a:t>
            </a:r>
          </a:p>
          <a:p>
            <a:endParaRPr lang="fa-IR" sz="4000" dirty="0" smtClean="0"/>
          </a:p>
          <a:p>
            <a:pPr algn="r"/>
            <a:r>
              <a:rPr lang="fa-IR" sz="2400" dirty="0" smtClean="0">
                <a:latin typeface="Arial" panose="020B0604020202020204" pitchFamily="34" charset="0"/>
                <a:cs typeface="Arial" panose="020B0604020202020204" pitchFamily="34" charset="0"/>
              </a:rPr>
              <a:t>1- رطوبت هوا </a:t>
            </a:r>
          </a:p>
          <a:p>
            <a:pPr algn="r"/>
            <a:r>
              <a:rPr lang="fa-IR" sz="2400" dirty="0" smtClean="0">
                <a:latin typeface="Arial" panose="020B0604020202020204" pitchFamily="34" charset="0"/>
                <a:cs typeface="Arial" panose="020B0604020202020204" pitchFamily="34" charset="0"/>
              </a:rPr>
              <a:t>2- میزان </a:t>
            </a:r>
            <a:r>
              <a:rPr lang="fa-IR" sz="2400" dirty="0">
                <a:latin typeface="Arial" panose="020B0604020202020204" pitchFamily="34" charset="0"/>
                <a:cs typeface="Arial" panose="020B0604020202020204" pitchFamily="34" charset="0"/>
              </a:rPr>
              <a:t>رطوبت هوا در نقاط مختلف </a:t>
            </a:r>
            <a:r>
              <a:rPr lang="fa-IR" sz="2400" dirty="0" smtClean="0">
                <a:latin typeface="Arial" panose="020B0604020202020204" pitchFamily="34" charset="0"/>
                <a:cs typeface="Arial" panose="020B0604020202020204" pitchFamily="34" charset="0"/>
              </a:rPr>
              <a:t>ایران</a:t>
            </a:r>
          </a:p>
          <a:p>
            <a:pPr algn="r"/>
            <a:r>
              <a:rPr lang="fa-IR" sz="2400" dirty="0" smtClean="0">
                <a:latin typeface="Arial" panose="020B0604020202020204" pitchFamily="34" charset="0"/>
                <a:cs typeface="Arial" panose="020B0604020202020204" pitchFamily="34" charset="0"/>
              </a:rPr>
              <a:t>3- قدرت </a:t>
            </a:r>
            <a:r>
              <a:rPr lang="fa-IR" sz="2400" dirty="0">
                <a:latin typeface="Arial" panose="020B0604020202020204" pitchFamily="34" charset="0"/>
                <a:cs typeface="Arial" panose="020B0604020202020204" pitchFamily="34" charset="0"/>
              </a:rPr>
              <a:t>جذب رطوبت هوا </a:t>
            </a:r>
            <a:endParaRPr lang="fa-IR" sz="2400" dirty="0" smtClean="0">
              <a:latin typeface="Arial" panose="020B0604020202020204" pitchFamily="34" charset="0"/>
              <a:cs typeface="Arial" panose="020B0604020202020204" pitchFamily="34" charset="0"/>
            </a:endParaRPr>
          </a:p>
          <a:p>
            <a:pPr algn="r"/>
            <a:r>
              <a:rPr lang="fa-IR" sz="2400" dirty="0" smtClean="0">
                <a:latin typeface="Arial" panose="020B0604020202020204" pitchFamily="34" charset="0"/>
                <a:cs typeface="Arial" panose="020B0604020202020204" pitchFamily="34" charset="0"/>
              </a:rPr>
              <a:t>4- مقدار </a:t>
            </a:r>
            <a:r>
              <a:rPr lang="fa-IR" sz="2400" dirty="0">
                <a:latin typeface="Arial" panose="020B0604020202020204" pitchFamily="34" charset="0"/>
                <a:cs typeface="Arial" panose="020B0604020202020204" pitchFamily="34" charset="0"/>
              </a:rPr>
              <a:t>رطوبت در نواحی مختلف ایران </a:t>
            </a:r>
          </a:p>
          <a:p>
            <a:pPr algn="r"/>
            <a:r>
              <a:rPr lang="fa-IR" sz="2400" dirty="0" smtClean="0">
                <a:latin typeface="Arial" panose="020B0604020202020204" pitchFamily="34" charset="0"/>
                <a:cs typeface="Arial" panose="020B0604020202020204" pitchFamily="34" charset="0"/>
              </a:rPr>
              <a:t>5- پراکندگی </a:t>
            </a:r>
            <a:r>
              <a:rPr lang="fa-IR" sz="2400" dirty="0">
                <a:latin typeface="Arial" panose="020B0604020202020204" pitchFamily="34" charset="0"/>
                <a:cs typeface="Arial" panose="020B0604020202020204" pitchFamily="34" charset="0"/>
              </a:rPr>
              <a:t>و وجود فاصله میان ساخته ها در اقلیم معتدل و </a:t>
            </a:r>
            <a:r>
              <a:rPr lang="fa-IR" sz="2400" dirty="0" smtClean="0">
                <a:latin typeface="Arial" panose="020B0604020202020204" pitchFamily="34" charset="0"/>
                <a:cs typeface="Arial" panose="020B0604020202020204" pitchFamily="34" charset="0"/>
              </a:rPr>
              <a:t>مرطوب</a:t>
            </a:r>
          </a:p>
          <a:p>
            <a:pPr algn="r"/>
            <a:r>
              <a:rPr lang="fa-IR" sz="2400" dirty="0" smtClean="0">
                <a:latin typeface="Arial" panose="020B0604020202020204" pitchFamily="34" charset="0"/>
                <a:cs typeface="Arial" panose="020B0604020202020204" pitchFamily="34" charset="0"/>
              </a:rPr>
              <a:t>6- رطوبت</a:t>
            </a:r>
            <a:r>
              <a:rPr lang="fa-IR" sz="2400" dirty="0">
                <a:latin typeface="Arial" panose="020B0604020202020204" pitchFamily="34" charset="0"/>
                <a:cs typeface="Arial" panose="020B0604020202020204" pitchFamily="34" charset="0"/>
              </a:rPr>
              <a:t>، عامل مخرب </a:t>
            </a:r>
            <a:r>
              <a:rPr lang="fa-IR" sz="2400" dirty="0" smtClean="0">
                <a:latin typeface="Arial" panose="020B0604020202020204" pitchFamily="34" charset="0"/>
                <a:cs typeface="Arial" panose="020B0604020202020204" pitchFamily="34" charset="0"/>
              </a:rPr>
              <a:t>خانه</a:t>
            </a:r>
          </a:p>
          <a:p>
            <a:pPr algn="r"/>
            <a:r>
              <a:rPr lang="fa-IR" sz="2400" dirty="0" smtClean="0">
                <a:latin typeface="Arial" panose="020B0604020202020204" pitchFamily="34" charset="0"/>
                <a:cs typeface="Arial" panose="020B0604020202020204" pitchFamily="34" charset="0"/>
              </a:rPr>
              <a:t>7- اثرات </a:t>
            </a:r>
            <a:r>
              <a:rPr lang="fa-IR" sz="2400" dirty="0">
                <a:latin typeface="Arial" panose="020B0604020202020204" pitchFamily="34" charset="0"/>
                <a:cs typeface="Arial" panose="020B0604020202020204" pitchFamily="34" charset="0"/>
              </a:rPr>
              <a:t>رطوبت زیاد هوا بر سلامتی شما</a:t>
            </a:r>
          </a:p>
          <a:p>
            <a:pPr algn="r"/>
            <a:r>
              <a:rPr lang="fa-IR" sz="2400" dirty="0" smtClean="0">
                <a:latin typeface="Arial" panose="020B0604020202020204" pitchFamily="34" charset="0"/>
                <a:cs typeface="Arial" panose="020B0604020202020204" pitchFamily="34" charset="0"/>
              </a:rPr>
              <a:t>8- نحوه </a:t>
            </a:r>
            <a:r>
              <a:rPr lang="fa-IR" sz="2400" dirty="0">
                <a:latin typeface="Arial" panose="020B0604020202020204" pitchFamily="34" charset="0"/>
                <a:cs typeface="Arial" panose="020B0604020202020204" pitchFamily="34" charset="0"/>
              </a:rPr>
              <a:t>اندازه گیری رطوبت نسبی </a:t>
            </a:r>
            <a:r>
              <a:rPr lang="fa-IR" sz="2400" dirty="0" smtClean="0">
                <a:latin typeface="Arial" panose="020B0604020202020204" pitchFamily="34" charset="0"/>
                <a:cs typeface="Arial" panose="020B0604020202020204" pitchFamily="34" charset="0"/>
              </a:rPr>
              <a:t>هوا</a:t>
            </a:r>
          </a:p>
          <a:p>
            <a:pPr algn="r"/>
            <a:r>
              <a:rPr lang="fa-IR" sz="2400" dirty="0" smtClean="0">
                <a:latin typeface="Arial" panose="020B0604020202020204" pitchFamily="34" charset="0"/>
                <a:cs typeface="Arial" panose="020B0604020202020204" pitchFamily="34" charset="0"/>
              </a:rPr>
              <a:t>9- تأثير </a:t>
            </a:r>
            <a:r>
              <a:rPr lang="fa-IR" sz="2400" dirty="0">
                <a:latin typeface="Arial" panose="020B0604020202020204" pitchFamily="34" charset="0"/>
                <a:cs typeface="Arial" panose="020B0604020202020204" pitchFamily="34" charset="0"/>
              </a:rPr>
              <a:t>جنگل در رطوبت و باران</a:t>
            </a:r>
          </a:p>
          <a:p>
            <a:pPr algn="r"/>
            <a:r>
              <a:rPr lang="fa-IR" sz="2400" dirty="0" smtClean="0">
                <a:latin typeface="Arial" panose="020B0604020202020204" pitchFamily="34" charset="0"/>
                <a:cs typeface="Arial" panose="020B0604020202020204" pitchFamily="34" charset="0"/>
              </a:rPr>
              <a:t>10- متغیرهای </a:t>
            </a:r>
            <a:r>
              <a:rPr lang="fa-IR" sz="2400" dirty="0">
                <a:latin typeface="Arial" panose="020B0604020202020204" pitchFamily="34" charset="0"/>
                <a:cs typeface="Arial" panose="020B0604020202020204" pitchFamily="34" charset="0"/>
              </a:rPr>
              <a:t>هوای مرطوب</a:t>
            </a:r>
          </a:p>
          <a:p>
            <a:pPr algn="r"/>
            <a:r>
              <a:rPr lang="fa-IR" sz="2400" dirty="0" smtClean="0">
                <a:latin typeface="Arial" panose="020B0604020202020204" pitchFamily="34" charset="0"/>
                <a:cs typeface="Arial" panose="020B0604020202020204" pitchFamily="34" charset="0"/>
              </a:rPr>
              <a:t>رطوبت </a:t>
            </a:r>
            <a:r>
              <a:rPr lang="fa-IR" sz="2400" dirty="0">
                <a:latin typeface="Arial" panose="020B0604020202020204" pitchFamily="34" charset="0"/>
                <a:cs typeface="Arial" panose="020B0604020202020204" pitchFamily="34" charset="0"/>
              </a:rPr>
              <a:t>چیست</a:t>
            </a:r>
            <a:r>
              <a:rPr lang="fa-IR"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11</a:t>
            </a:r>
            <a:endParaRPr lang="fa-IR" sz="2400" dirty="0">
              <a:latin typeface="Arial" panose="020B0604020202020204" pitchFamily="34" charset="0"/>
              <a:cs typeface="Arial" panose="020B0604020202020204" pitchFamily="34" charset="0"/>
            </a:endParaRPr>
          </a:p>
          <a:p>
            <a:endParaRPr lang="fa-IR" sz="2400" dirty="0">
              <a:latin typeface="Arial" panose="020B0604020202020204" pitchFamily="34" charset="0"/>
              <a:cs typeface="Arial" panose="020B0604020202020204" pitchFamily="34" charset="0"/>
            </a:endParaRPr>
          </a:p>
          <a:p>
            <a:endParaRPr lang="fa-IR" sz="2400" dirty="0"/>
          </a:p>
          <a:p>
            <a:endParaRPr lang="fa-IR" sz="2400" dirty="0"/>
          </a:p>
          <a:p>
            <a:endParaRPr lang="fa-IR" sz="2400" dirty="0" smtClean="0"/>
          </a:p>
          <a:p>
            <a:endParaRPr lang="fa-IR" sz="4000" dirty="0" smtClean="0"/>
          </a:p>
        </p:txBody>
      </p:sp>
    </p:spTree>
    <p:extLst>
      <p:ext uri="{BB962C8B-B14F-4D97-AF65-F5344CB8AC3E}">
        <p14:creationId xmlns:p14="http://schemas.microsoft.com/office/powerpoint/2010/main" val="184252276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5014" y="0"/>
            <a:ext cx="9581882" cy="2400657"/>
          </a:xfrm>
          <a:prstGeom prst="rect">
            <a:avLst/>
          </a:prstGeom>
        </p:spPr>
        <p:txBody>
          <a:bodyPr wrap="square">
            <a:spAutoFit/>
          </a:bodyPr>
          <a:lstStyle/>
          <a:p>
            <a:pPr algn="r"/>
            <a:endParaRPr lang="fa-IR" dirty="0"/>
          </a:p>
          <a:p>
            <a:pPr algn="r" rtl="1"/>
            <a:r>
              <a:rPr lang="fa-IR" sz="3600" b="1" dirty="0" smtClean="0">
                <a:solidFill>
                  <a:schemeClr val="tx2">
                    <a:lumMod val="50000"/>
                  </a:schemeClr>
                </a:solidFill>
                <a:latin typeface="Arial" panose="020B0604020202020204" pitchFamily="34" charset="0"/>
                <a:cs typeface="Arial" panose="020B0604020202020204" pitchFamily="34" charset="0"/>
              </a:rPr>
              <a:t>رطوبت </a:t>
            </a:r>
            <a:r>
              <a:rPr lang="fa-IR" sz="3600" b="1" dirty="0">
                <a:solidFill>
                  <a:schemeClr val="tx2">
                    <a:lumMod val="50000"/>
                  </a:schemeClr>
                </a:solidFill>
                <a:latin typeface="Arial" panose="020B0604020202020204" pitchFamily="34" charset="0"/>
                <a:cs typeface="Arial" panose="020B0604020202020204" pitchFamily="34" charset="0"/>
              </a:rPr>
              <a:t>هوا </a:t>
            </a:r>
            <a:r>
              <a:rPr lang="fa-IR" sz="2400" dirty="0">
                <a:solidFill>
                  <a:schemeClr val="tx2">
                    <a:lumMod val="50000"/>
                  </a:schemeClr>
                </a:solidFill>
                <a:latin typeface="Arial" panose="020B0604020202020204" pitchFamily="34" charset="0"/>
                <a:cs typeface="Arial" panose="020B0604020202020204" pitchFamily="34" charset="0"/>
              </a:rPr>
              <a:t>به طور کلی به دو صورت </a:t>
            </a:r>
            <a:r>
              <a:rPr lang="fa-IR" sz="2400" dirty="0">
                <a:solidFill>
                  <a:schemeClr val="tx2">
                    <a:lumMod val="50000"/>
                  </a:schemeClr>
                </a:solidFill>
                <a:latin typeface="Arial" panose="020B0604020202020204" pitchFamily="34" charset="0"/>
                <a:cs typeface="Arial" panose="020B0604020202020204" pitchFamily="34" charset="0"/>
                <a:hlinkClick r:id="rId2" tooltip="رطوبت مطلق هوا (صفحه وجود ندارد)"/>
              </a:rPr>
              <a:t>رطوبت مطلق هوا</a:t>
            </a:r>
            <a:r>
              <a:rPr lang="fa-IR" sz="2400" dirty="0">
                <a:solidFill>
                  <a:schemeClr val="tx2">
                    <a:lumMod val="50000"/>
                  </a:schemeClr>
                </a:solidFill>
                <a:latin typeface="Arial" panose="020B0604020202020204" pitchFamily="34" charset="0"/>
                <a:cs typeface="Arial" panose="020B0604020202020204" pitchFamily="34" charset="0"/>
              </a:rPr>
              <a:t> و </a:t>
            </a:r>
            <a:r>
              <a:rPr lang="fa-IR" sz="2400" dirty="0">
                <a:solidFill>
                  <a:schemeClr val="tx2">
                    <a:lumMod val="50000"/>
                  </a:schemeClr>
                </a:solidFill>
                <a:latin typeface="Arial" panose="020B0604020202020204" pitchFamily="34" charset="0"/>
                <a:cs typeface="Arial" panose="020B0604020202020204" pitchFamily="34" charset="0"/>
                <a:hlinkClick r:id="rId3" tooltip="رطوبت نسبی هوا"/>
              </a:rPr>
              <a:t>رطوبت نسبی هوا</a:t>
            </a:r>
            <a:r>
              <a:rPr lang="fa-IR" sz="2400" dirty="0">
                <a:solidFill>
                  <a:schemeClr val="tx2">
                    <a:lumMod val="50000"/>
                  </a:schemeClr>
                </a:solidFill>
                <a:latin typeface="Arial" panose="020B0604020202020204" pitchFamily="34" charset="0"/>
                <a:cs typeface="Arial" panose="020B0604020202020204" pitchFamily="34" charset="0"/>
              </a:rPr>
              <a:t> در نظر گرفته می‌شود. </a:t>
            </a:r>
            <a:r>
              <a:rPr lang="fa-IR" sz="2400" dirty="0">
                <a:solidFill>
                  <a:schemeClr val="tx2">
                    <a:lumMod val="50000"/>
                  </a:schemeClr>
                </a:solidFill>
                <a:latin typeface="Arial" panose="020B0604020202020204" pitchFamily="34" charset="0"/>
                <a:cs typeface="Arial" panose="020B0604020202020204" pitchFamily="34" charset="0"/>
                <a:hlinkClick r:id="rId4" tooltip="رطوبت مطلق (صفحه وجود ندارد)"/>
              </a:rPr>
              <a:t>رطوبت مطلق</a:t>
            </a:r>
            <a:r>
              <a:rPr lang="fa-IR" sz="2400" dirty="0">
                <a:solidFill>
                  <a:schemeClr val="tx2">
                    <a:lumMod val="50000"/>
                  </a:schemeClr>
                </a:solidFill>
                <a:latin typeface="Arial" panose="020B0604020202020204" pitchFamily="34" charset="0"/>
                <a:cs typeface="Arial" panose="020B0604020202020204" pitchFamily="34" charset="0"/>
              </a:rPr>
              <a:t> عبارتست از مقدار بخار آبی که در واحد حجم هوا موجود باشد. مقدار رطوبتی که یک حجم </a:t>
            </a:r>
            <a:r>
              <a:rPr lang="fa-IR" sz="2400" dirty="0">
                <a:solidFill>
                  <a:schemeClr val="tx2">
                    <a:lumMod val="50000"/>
                  </a:schemeClr>
                </a:solidFill>
                <a:latin typeface="Arial" panose="020B0604020202020204" pitchFamily="34" charset="0"/>
                <a:cs typeface="Arial" panose="020B0604020202020204" pitchFamily="34" charset="0"/>
                <a:hlinkClick r:id="rId5" tooltip="هوا"/>
              </a:rPr>
              <a:t>هوا</a:t>
            </a:r>
            <a:r>
              <a:rPr lang="fa-IR" sz="2400" dirty="0">
                <a:solidFill>
                  <a:schemeClr val="tx2">
                    <a:lumMod val="50000"/>
                  </a:schemeClr>
                </a:solidFill>
                <a:latin typeface="Arial" panose="020B0604020202020204" pitchFamily="34" charset="0"/>
                <a:cs typeface="Arial" panose="020B0604020202020204" pitchFamily="34" charset="0"/>
              </a:rPr>
              <a:t> می‌تواند داشته باشد بستگی به دمای هوا دارد. </a:t>
            </a:r>
            <a:r>
              <a:rPr lang="fa-IR" sz="2400" dirty="0">
                <a:solidFill>
                  <a:schemeClr val="tx2">
                    <a:lumMod val="50000"/>
                  </a:schemeClr>
                </a:solidFill>
                <a:latin typeface="Arial" panose="020B0604020202020204" pitchFamily="34" charset="0"/>
                <a:cs typeface="Arial" panose="020B0604020202020204" pitchFamily="34" charset="0"/>
                <a:hlinkClick r:id="rId6" tooltip="رطوبت نسبی"/>
              </a:rPr>
              <a:t>رطوبت نسبی</a:t>
            </a:r>
            <a:r>
              <a:rPr lang="fa-IR" sz="2400" dirty="0">
                <a:solidFill>
                  <a:schemeClr val="tx2">
                    <a:lumMod val="50000"/>
                  </a:schemeClr>
                </a:solidFill>
                <a:latin typeface="Arial" panose="020B0604020202020204" pitchFamily="34" charset="0"/>
                <a:cs typeface="Arial" panose="020B0604020202020204" pitchFamily="34" charset="0"/>
              </a:rPr>
              <a:t> مقدار رطوبت موجود در یک حجم هوا با دمای مشخص به حداکثر رطوبتی است که آن هوا می‌تواند در همان </a:t>
            </a:r>
            <a:r>
              <a:rPr lang="fa-IR" sz="2400" dirty="0">
                <a:solidFill>
                  <a:schemeClr val="tx2">
                    <a:lumMod val="50000"/>
                  </a:schemeClr>
                </a:solidFill>
                <a:latin typeface="Arial" panose="020B0604020202020204" pitchFamily="34" charset="0"/>
                <a:cs typeface="Arial" panose="020B0604020202020204" pitchFamily="34" charset="0"/>
                <a:hlinkClick r:id="rId7" tooltip="دما"/>
              </a:rPr>
              <a:t>دما</a:t>
            </a:r>
            <a:r>
              <a:rPr lang="fa-IR" sz="2400" dirty="0">
                <a:solidFill>
                  <a:schemeClr val="tx2">
                    <a:lumMod val="50000"/>
                  </a:schemeClr>
                </a:solidFill>
                <a:latin typeface="Arial" panose="020B0604020202020204" pitchFamily="34" charset="0"/>
                <a:cs typeface="Arial" panose="020B0604020202020204" pitchFamily="34" charset="0"/>
              </a:rPr>
              <a:t> داشته </a:t>
            </a:r>
            <a:r>
              <a:rPr lang="fa-IR" sz="2400" dirty="0" smtClean="0">
                <a:solidFill>
                  <a:schemeClr val="tx2">
                    <a:lumMod val="50000"/>
                  </a:schemeClr>
                </a:solidFill>
                <a:latin typeface="Arial" panose="020B0604020202020204" pitchFamily="34" charset="0"/>
                <a:cs typeface="Arial" panose="020B0604020202020204" pitchFamily="34" charset="0"/>
              </a:rPr>
              <a:t>باشد.</a:t>
            </a:r>
            <a:endParaRPr lang="fa-IR" sz="2400" dirty="0">
              <a:solidFill>
                <a:schemeClr val="tx2">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8"/>
          <a:stretch>
            <a:fillRect/>
          </a:stretch>
        </p:blipFill>
        <p:spPr>
          <a:xfrm>
            <a:off x="1950479" y="3686889"/>
            <a:ext cx="3922287" cy="2889318"/>
          </a:xfrm>
          <a:prstGeom prst="rect">
            <a:avLst/>
          </a:prstGeom>
        </p:spPr>
      </p:pic>
      <p:pic>
        <p:nvPicPr>
          <p:cNvPr id="4" name="Picture 3"/>
          <p:cNvPicPr>
            <a:picLocks noChangeAspect="1"/>
          </p:cNvPicPr>
          <p:nvPr/>
        </p:nvPicPr>
        <p:blipFill>
          <a:blip r:embed="rId9"/>
          <a:stretch>
            <a:fillRect/>
          </a:stretch>
        </p:blipFill>
        <p:spPr>
          <a:xfrm>
            <a:off x="6616773" y="3676235"/>
            <a:ext cx="3866629" cy="2899972"/>
          </a:xfrm>
          <a:prstGeom prst="rect">
            <a:avLst/>
          </a:prstGeom>
        </p:spPr>
      </p:pic>
    </p:spTree>
    <p:extLst>
      <p:ext uri="{BB962C8B-B14F-4D97-AF65-F5344CB8AC3E}">
        <p14:creationId xmlns:p14="http://schemas.microsoft.com/office/powerpoint/2010/main" val="194562686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16231" y="230677"/>
            <a:ext cx="4261103" cy="369332"/>
          </a:xfrm>
          <a:prstGeom prst="rect">
            <a:avLst/>
          </a:prstGeom>
        </p:spPr>
        <p:txBody>
          <a:bodyPr wrap="none">
            <a:spAutoFit/>
          </a:bodyPr>
          <a:lstStyle/>
          <a:p>
            <a:r>
              <a:rPr lang="fa-IR" b="1" dirty="0">
                <a:solidFill>
                  <a:srgbClr val="FF8C00"/>
                </a:solidFill>
                <a:latin typeface="tahoma" panose="020B0604030504040204" pitchFamily="34" charset="0"/>
              </a:rPr>
              <a:t>میزان رطوبت هوا در نقاط مختلف ایران</a:t>
            </a:r>
            <a:endParaRPr lang="fa-IR" dirty="0"/>
          </a:p>
        </p:txBody>
      </p:sp>
      <p:sp>
        <p:nvSpPr>
          <p:cNvPr id="3" name="Rectangle 2"/>
          <p:cNvSpPr/>
          <p:nvPr/>
        </p:nvSpPr>
        <p:spPr>
          <a:xfrm>
            <a:off x="1724525" y="880752"/>
            <a:ext cx="10467475" cy="4401205"/>
          </a:xfrm>
          <a:prstGeom prst="rect">
            <a:avLst/>
          </a:prstGeom>
        </p:spPr>
        <p:txBody>
          <a:bodyPr wrap="square">
            <a:spAutoFit/>
          </a:bodyPr>
          <a:lstStyle/>
          <a:p>
            <a:pPr algn="just" rtl="1"/>
            <a:r>
              <a:rPr lang="fa-IR" sz="2400" dirty="0">
                <a:latin typeface="Arial" panose="020B0604020202020204" pitchFamily="34" charset="0"/>
                <a:cs typeface="Arial" panose="020B0604020202020204" pitchFamily="34" charset="0"/>
              </a:rPr>
              <a:t>دريا عامل تعيين‌کننده رطوبت هواى يک ناحيه مى‌‌باشد چه ميزان رطوبت هوا در نقاط مختلف نسبت به نزديکى يا دورى از دريا فرق مى‌کند، هر قدر از کرانه‌ها دور شويم ميزان نم هوا کمتر مى‌شود و هم به‌نوبه خود در دماى </a:t>
            </a:r>
            <a:r>
              <a:rPr lang="fa-IR" sz="2400" dirty="0" smtClean="0">
                <a:latin typeface="Arial" panose="020B0604020202020204" pitchFamily="34" charset="0"/>
                <a:cs typeface="Arial" panose="020B0604020202020204" pitchFamily="34" charset="0"/>
              </a:rPr>
              <a:t>هواى</a:t>
            </a:r>
            <a:endParaRPr lang="fa-IR" sz="2400" dirty="0">
              <a:latin typeface="Arial" panose="020B0604020202020204" pitchFamily="34" charset="0"/>
              <a:cs typeface="Arial" panose="020B0604020202020204" pitchFamily="34" charset="0"/>
            </a:endParaRPr>
          </a:p>
          <a:p>
            <a:pPr algn="just" rtl="1"/>
            <a:r>
              <a:rPr lang="fa-IR" sz="2400" dirty="0">
                <a:latin typeface="Arial" panose="020B0604020202020204" pitchFamily="34" charset="0"/>
                <a:cs typeface="Arial" panose="020B0604020202020204" pitchFamily="34" charset="0"/>
              </a:rPr>
              <a:t>مجاور درياها مؤثر است چه بر اثر وجود نم گرماى سخت تابستان و سرماى شديد زمستان تعديل مى‌شود</a:t>
            </a:r>
            <a:r>
              <a:rPr lang="fa-IR" sz="2400" dirty="0" smtClean="0">
                <a:latin typeface="Arial" panose="020B0604020202020204" pitchFamily="34" charset="0"/>
                <a:cs typeface="Arial" panose="020B0604020202020204" pitchFamily="34" charset="0"/>
              </a:rPr>
              <a:t>.</a:t>
            </a:r>
          </a:p>
          <a:p>
            <a:pPr algn="just" rtl="1"/>
            <a:endParaRPr lang="fa-IR" sz="2400" dirty="0" smtClean="0">
              <a:latin typeface="Arial" panose="020B0604020202020204" pitchFamily="34" charset="0"/>
              <a:cs typeface="Arial" panose="020B0604020202020204" pitchFamily="34" charset="0"/>
            </a:endParaRPr>
          </a:p>
          <a:p>
            <a:pPr algn="r" rtl="1"/>
            <a:r>
              <a:rPr lang="fa-IR" sz="3200" b="1" dirty="0" smtClean="0">
                <a:solidFill>
                  <a:srgbClr val="C00000"/>
                </a:solidFill>
                <a:latin typeface="Arial" panose="020B0604020202020204" pitchFamily="34" charset="0"/>
                <a:cs typeface="Arial" panose="020B0604020202020204" pitchFamily="34" charset="0"/>
              </a:rPr>
              <a:t>نواحی مرکزی ایران </a:t>
            </a:r>
          </a:p>
          <a:p>
            <a:pPr algn="r" rtl="1"/>
            <a:endParaRPr lang="fa-IR" sz="3200" b="1" dirty="0">
              <a:solidFill>
                <a:srgbClr val="C00000"/>
              </a:solidFill>
              <a:latin typeface="Arial" panose="020B0604020202020204" pitchFamily="34" charset="0"/>
              <a:cs typeface="Arial" panose="020B0604020202020204" pitchFamily="34" charset="0"/>
            </a:endParaRPr>
          </a:p>
          <a:p>
            <a:pPr algn="r" rtl="1"/>
            <a:r>
              <a:rPr lang="fa-IR" sz="2400" dirty="0">
                <a:latin typeface="Arial" panose="020B0604020202020204" pitchFamily="34" charset="0"/>
                <a:cs typeface="Arial" panose="020B0604020202020204" pitchFamily="34" charset="0"/>
              </a:rPr>
              <a:t>نواحى مرکزى ايران به‌علت دورى از درياها و وجود دشت‌هاى وسيع و خشک ميزان رطوبت نسبى در بعضى از ماه‌هاى سال بسيار کم است تا جائى‌که در برخى نواحى کوير لوت به ۲/۱۱% مى‌رسد، به‌طور کلى در فلات </a:t>
            </a:r>
            <a:r>
              <a:rPr lang="fa-IR" sz="2400" dirty="0" smtClean="0">
                <a:latin typeface="Arial" panose="020B0604020202020204" pitchFamily="34" charset="0"/>
                <a:cs typeface="Arial" panose="020B0604020202020204" pitchFamily="34" charset="0"/>
              </a:rPr>
              <a:t>مرکزى ميزان </a:t>
            </a:r>
            <a:r>
              <a:rPr lang="fa-IR" sz="2400" dirty="0">
                <a:latin typeface="Arial" panose="020B0604020202020204" pitchFamily="34" charset="0"/>
                <a:cs typeface="Arial" panose="020B0604020202020204" pitchFamily="34" charset="0"/>
              </a:rPr>
              <a:t>رطوبت در دى و به بهمن به حداکثر و در خرداد و تير به حداقل مى‌رسد.</a:t>
            </a:r>
          </a:p>
          <a:p>
            <a:pPr algn="just" rtl="1"/>
            <a:endParaRPr lang="fa-IR"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281988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6080" y="0"/>
            <a:ext cx="8989454" cy="1815882"/>
          </a:xfrm>
          <a:prstGeom prst="rect">
            <a:avLst/>
          </a:prstGeom>
        </p:spPr>
        <p:txBody>
          <a:bodyPr wrap="square">
            <a:spAutoFit/>
          </a:bodyPr>
          <a:lstStyle/>
          <a:p>
            <a:pPr rtl="1"/>
            <a:endParaRPr lang="fa-IR" sz="3200" dirty="0"/>
          </a:p>
          <a:p>
            <a:pPr algn="r" rtl="1"/>
            <a:r>
              <a:rPr lang="fa-IR" sz="3200" dirty="0">
                <a:solidFill>
                  <a:schemeClr val="bg2">
                    <a:lumMod val="50000"/>
                  </a:schemeClr>
                </a:solidFill>
                <a:latin typeface="Arial" panose="020B0604020202020204" pitchFamily="34" charset="0"/>
                <a:cs typeface="Arial" panose="020B0604020202020204" pitchFamily="34" charset="0"/>
              </a:rPr>
              <a:t>قدرت جذب رطوبت هوا </a:t>
            </a:r>
            <a:r>
              <a:rPr lang="fa-IR" sz="2400" dirty="0">
                <a:latin typeface="Arial" panose="020B0604020202020204" pitchFamily="34" charset="0"/>
                <a:cs typeface="Arial" panose="020B0604020202020204" pitchFamily="34" charset="0"/>
              </a:rPr>
              <a:t>در جلگه‌ها بيش از ارتفاعات است چنانچه مقدار رطوبتى که هوا در ارتفاع ۲۰۰۰ مترى جذب مى‌کند ۱/۲ مقدارى است که در کنار دريا و ۴/۱ مقدارى است که در ارتفاع ۴۰۰۰ مترى جذب مى‌نمايد</a:t>
            </a:r>
            <a:r>
              <a:rPr lang="fa-IR" sz="2400" dirty="0"/>
              <a:t>.</a:t>
            </a:r>
            <a:endParaRPr lang="fa-IR" sz="2400" dirty="0"/>
          </a:p>
        </p:txBody>
      </p:sp>
      <p:pic>
        <p:nvPicPr>
          <p:cNvPr id="3" name="Picture 2"/>
          <p:cNvPicPr>
            <a:picLocks noChangeAspect="1"/>
          </p:cNvPicPr>
          <p:nvPr/>
        </p:nvPicPr>
        <p:blipFill>
          <a:blip r:embed="rId2"/>
          <a:stretch>
            <a:fillRect/>
          </a:stretch>
        </p:blipFill>
        <p:spPr>
          <a:xfrm>
            <a:off x="2756080" y="2353640"/>
            <a:ext cx="5351172" cy="4043538"/>
          </a:xfrm>
          <a:prstGeom prst="rect">
            <a:avLst/>
          </a:prstGeom>
        </p:spPr>
      </p:pic>
    </p:spTree>
    <p:extLst>
      <p:ext uri="{BB962C8B-B14F-4D97-AF65-F5344CB8AC3E}">
        <p14:creationId xmlns:p14="http://schemas.microsoft.com/office/powerpoint/2010/main" val="182415625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7708" y="920558"/>
            <a:ext cx="7547959" cy="5760285"/>
          </a:xfrm>
          <a:prstGeom prst="rect">
            <a:avLst/>
          </a:prstGeom>
        </p:spPr>
      </p:pic>
      <p:sp>
        <p:nvSpPr>
          <p:cNvPr id="3" name="TextBox 2"/>
          <p:cNvSpPr txBox="1"/>
          <p:nvPr/>
        </p:nvSpPr>
        <p:spPr>
          <a:xfrm>
            <a:off x="6630132" y="142600"/>
            <a:ext cx="5311069" cy="584775"/>
          </a:xfrm>
          <a:prstGeom prst="rect">
            <a:avLst/>
          </a:prstGeom>
          <a:noFill/>
        </p:spPr>
        <p:txBody>
          <a:bodyPr wrap="none" rtlCol="1">
            <a:spAutoFit/>
          </a:bodyPr>
          <a:lstStyle/>
          <a:p>
            <a:r>
              <a:rPr lang="fa-IR" sz="3200" b="1"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مقدار رطوبت در نواحی مختلف ایران </a:t>
            </a:r>
            <a:endParaRPr lang="fa-IR" sz="32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90958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6687" y="195210"/>
            <a:ext cx="8963695"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r>
              <a:rPr lang="fa-IR" sz="32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پراکندگی و وجود فاصله میان ساخته ها در اقلیم معتدل و مرطوب</a:t>
            </a:r>
          </a:p>
        </p:txBody>
      </p:sp>
      <p:sp>
        <p:nvSpPr>
          <p:cNvPr id="3" name="Rectangle 2"/>
          <p:cNvSpPr/>
          <p:nvPr/>
        </p:nvSpPr>
        <p:spPr>
          <a:xfrm>
            <a:off x="4314423" y="1005755"/>
            <a:ext cx="7765959" cy="563231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r"/>
            <a:r>
              <a:rPr lang="fa-IR" sz="2400" dirty="0">
                <a:latin typeface="Arial" panose="020B0604020202020204" pitchFamily="34" charset="0"/>
                <a:cs typeface="Arial" panose="020B0604020202020204" pitchFamily="34" charset="0"/>
              </a:rPr>
              <a:t>حیاط و فضاهای باز و وسیع، ساختمان‌های مجزا از هم کوچه‌های نسبتاً عریض و حصارهای کوتاه‌تر از قد انسان از ویژگی‌های مهم بافت شهری این ناحیه می‌باشد. هرچه از حاشیه شهر به مرکز شهر نزدیک می‌شویم به دلیل تراکم بیشتر جمعیت و بیشتر شدن ارزش زمین فاصله ساختمان‌ها از یکدیگر کمتر می‌شود. ایوان در اقلیم معتدل و مرطوب</a:t>
            </a:r>
          </a:p>
          <a:p>
            <a:pPr algn="r"/>
            <a:r>
              <a:rPr lang="fa-IR" sz="2400" dirty="0">
                <a:latin typeface="Arial" panose="020B0604020202020204" pitchFamily="34" charset="0"/>
                <a:cs typeface="Arial" panose="020B0604020202020204" pitchFamily="34" charset="0"/>
              </a:rPr>
              <a:t>وجود ایوان به عنوان یک عنصر ویژه در خانه های این اقلیم جایگاهی خاص عرضه می دارد. ایوان را می توان ادامه ارتفاع گرفتن بنا از زمین در این مناطق دانست که در دنباله ی مقابله با رطوبت زیاد ایجاد می گردد . ایوان بیانی از برونگرایی خانه های ناحیه معتدل و مرطوب ایران (شمال کشور) بوده و عنصری است که مکان انجام فعالیت های بسیاری از مردم این اقلیم می باشد و به واسطه این که در زیر سقف بیرون زده شیروانی واقع می شود از نفوذ باران نیز در امان بوده و ارتباط دهنده فضاهای داخلی چون اتاق ها است که با وجود آن نیازی به ورود به حیاط و رفتن به نقطه ای دیگر از فضاهای خانگی نمی  باشد؛ با اشاره به این که اهمیت این موضوع در یک روز بارانی صد چندان می گردد.</a:t>
            </a:r>
            <a:endParaRPr lang="fa-IR" sz="2400" dirty="0">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83951" y="2302102"/>
            <a:ext cx="3814561" cy="3039615"/>
          </a:xfrm>
          <a:prstGeom prst="rect">
            <a:avLst/>
          </a:prstGeom>
        </p:spPr>
      </p:pic>
    </p:spTree>
    <p:extLst>
      <p:ext uri="{BB962C8B-B14F-4D97-AF65-F5344CB8AC3E}">
        <p14:creationId xmlns:p14="http://schemas.microsoft.com/office/powerpoint/2010/main" val="261707097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126</TotalTime>
  <Words>1265</Words>
  <Application>Microsoft Office PowerPoint</Application>
  <PresentationFormat>Widescreen</PresentationFormat>
  <Paragraphs>68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Century Gothic</vt:lpstr>
      <vt:lpstr>Tahoma</vt:lpstr>
      <vt:lpstr>Tahoma</vt:lpstr>
      <vt:lpstr>Wingdings 3</vt:lpstr>
      <vt:lpstr>Wisp</vt:lpstr>
      <vt:lpstr>  بسم االله الرحمن الرحیم </vt:lpstr>
      <vt:lpstr>PowerPoint Presentation</vt:lpstr>
      <vt:lpstr>موضوع:      رطوبت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االله الرحمن الرحیم</dc:title>
  <dc:creator>yedoone</dc:creator>
  <cp:lastModifiedBy>yedoone</cp:lastModifiedBy>
  <cp:revision>13</cp:revision>
  <dcterms:created xsi:type="dcterms:W3CDTF">2019-04-29T10:18:41Z</dcterms:created>
  <dcterms:modified xsi:type="dcterms:W3CDTF">2019-04-29T12:25:24Z</dcterms:modified>
</cp:coreProperties>
</file>